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22" r:id="rId3"/>
    <p:sldId id="323" r:id="rId4"/>
    <p:sldId id="324" r:id="rId5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98" y="60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704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463" y="331788"/>
            <a:ext cx="6961187" cy="9991725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2000" b="1" dirty="0">
                <a:latin typeface="Times New Roman"/>
              </a:rPr>
              <a:t>Lecture 13</a:t>
            </a:r>
          </a:p>
          <a:p>
            <a:pPr algn="r" eaLnBrk="1" fontAlgn="auto" hangingPunct="1">
              <a:spcBef>
                <a:spcPts val="0"/>
              </a:spcBef>
              <a:spcAft>
                <a:spcPts val="1470"/>
              </a:spcAft>
              <a:defRPr/>
            </a:pPr>
            <a:r>
              <a:rPr lang="en-US" sz="1300" dirty="0">
                <a:latin typeface="Times New Roman"/>
              </a:rPr>
              <a:t>Dr. Mohammed Abdul </a:t>
            </a:r>
            <a:r>
              <a:rPr lang="en-US" sz="1300" dirty="0" err="1">
                <a:latin typeface="Times New Roman"/>
              </a:rPr>
              <a:t>Baset</a:t>
            </a:r>
            <a:endParaRPr lang="en-US" sz="1300" dirty="0">
              <a:latin typeface="Times New Roman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600" b="1" dirty="0">
                <a:latin typeface="Times New Roman"/>
              </a:rPr>
              <a:t>Precipitation methods (</a:t>
            </a:r>
            <a:r>
              <a:rPr lang="en-US" sz="1600" b="1" dirty="0" err="1">
                <a:latin typeface="Times New Roman"/>
              </a:rPr>
              <a:t>Gravimetry</a:t>
            </a:r>
            <a:r>
              <a:rPr lang="en-US" sz="1600" b="1" dirty="0">
                <a:latin typeface="Times New Roman"/>
              </a:rPr>
              <a:t>)</a:t>
            </a:r>
          </a:p>
          <a:p>
            <a:pPr algn="just" eaLnBrk="1" fontAlgn="auto" hangingPunct="1">
              <a:lnSpc>
                <a:spcPts val="1752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dirty="0">
                <a:latin typeface="Times New Roman"/>
              </a:rPr>
              <a:t>Gravimetric methods are quantitative methods that are based on determining the mass of a pure compound to which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is chemically related.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dirty="0">
                <a:latin typeface="Times New Roman"/>
              </a:rPr>
              <a:t>Classifications of gravimetric methods</a:t>
            </a:r>
          </a:p>
          <a:p>
            <a:pPr marL="457200" indent="-2159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1-    Precipitation </a:t>
            </a:r>
            <a:r>
              <a:rPr lang="en-US" sz="1300" b="1" dirty="0" err="1">
                <a:latin typeface="Times New Roman"/>
              </a:rPr>
              <a:t>gravimetry</a:t>
            </a:r>
            <a:r>
              <a:rPr lang="en-US" sz="1300" dirty="0">
                <a:latin typeface="Times New Roman"/>
              </a:rPr>
              <a:t>,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is separated from a solution of the sample as a precipitate and is converted to a compound of known composition that can be weighed.</a:t>
            </a:r>
          </a:p>
          <a:p>
            <a:pPr marL="457200" indent="-2159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2-  </a:t>
            </a:r>
            <a:r>
              <a:rPr lang="en-US" sz="1300" b="1" dirty="0">
                <a:latin typeface="Times New Roman"/>
              </a:rPr>
              <a:t>Volatilization </a:t>
            </a:r>
            <a:r>
              <a:rPr lang="en-US" sz="1300" b="1" dirty="0" err="1">
                <a:latin typeface="Times New Roman"/>
              </a:rPr>
              <a:t>gravimetry</a:t>
            </a:r>
            <a:r>
              <a:rPr lang="en-US" sz="1300" dirty="0">
                <a:latin typeface="Times New Roman"/>
              </a:rPr>
              <a:t>,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is separated from other constituents of a sample by conversion to a gas of known chemical composition. The weight of this gas then serves as a measure of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concentration.</a:t>
            </a:r>
          </a:p>
          <a:p>
            <a:pPr marL="457200" indent="-2159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b="1" dirty="0">
                <a:latin typeface="Times New Roman"/>
              </a:rPr>
              <a:t>3-  </a:t>
            </a:r>
            <a:r>
              <a:rPr lang="en-US" sz="1300" b="1" dirty="0" err="1">
                <a:latin typeface="Times New Roman"/>
              </a:rPr>
              <a:t>Electrogravimetry</a:t>
            </a:r>
            <a:r>
              <a:rPr lang="en-US" sz="1300" dirty="0">
                <a:latin typeface="Times New Roman"/>
              </a:rPr>
              <a:t>,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is separated by deposition on an electrode by an electrical current. The mass of this product then provides a measure of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concentration.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b="1" dirty="0">
                <a:latin typeface="Times New Roman"/>
              </a:rPr>
              <a:t>Features or properties of Gravimetric Analysis</a:t>
            </a:r>
          </a:p>
          <a:p>
            <a:pPr marL="457200" indent="-215900" algn="just" eaLnBrk="1" fontAlgn="auto" hangingPunct="1">
              <a:lnSpc>
                <a:spcPts val="18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Traditional Method.</a:t>
            </a:r>
          </a:p>
          <a:p>
            <a:pPr marL="457200" indent="-215900" algn="just" eaLnBrk="1" fontAlgn="auto" hangingPunct="1">
              <a:lnSpc>
                <a:spcPts val="18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Cheap, easily available apparatus, simple to carry out.</a:t>
            </a:r>
          </a:p>
          <a:p>
            <a:pPr marL="457200" indent="-215900" algn="just" eaLnBrk="1" fontAlgn="auto" hangingPunct="1">
              <a:lnSpc>
                <a:spcPts val="18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Slow, especially when accurate results are required.</a:t>
            </a:r>
          </a:p>
          <a:p>
            <a:pPr marL="457200" indent="-215900" algn="just" eaLnBrk="1" fontAlgn="auto" hangingPunct="1">
              <a:lnSpc>
                <a:spcPts val="18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Wide range of sample concentrations (</a:t>
            </a:r>
            <a:r>
              <a:rPr lang="en-US" sz="1300" dirty="0" err="1">
                <a:latin typeface="Times New Roman"/>
              </a:rPr>
              <a:t>ng</a:t>
            </a:r>
            <a:r>
              <a:rPr lang="en-US" sz="1300" dirty="0">
                <a:latin typeface="Times New Roman"/>
              </a:rPr>
              <a:t> - kg).</a:t>
            </a:r>
          </a:p>
          <a:p>
            <a:pPr marL="457200" indent="-215900" algn="just" eaLnBrk="1" fontAlgn="auto" hangingPunct="1">
              <a:lnSpc>
                <a:spcPts val="18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No calibration required (except for the balance).</a:t>
            </a:r>
          </a:p>
          <a:p>
            <a:pPr marL="457200" indent="-215900" algn="just" eaLnBrk="1" fontAlgn="auto" hangingPunct="1">
              <a:lnSpc>
                <a:spcPts val="1824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dirty="0">
                <a:latin typeface="Times New Roman"/>
              </a:rPr>
              <a:t>•    Accurate</a:t>
            </a:r>
            <a:r>
              <a:rPr lang="en-US" sz="1300" dirty="0">
                <a:latin typeface="Times New Roman"/>
              </a:rPr>
              <a:t>.</a:t>
            </a:r>
            <a:endParaRPr lang="en-US" sz="1300" dirty="0">
              <a:latin typeface="Times New Roman"/>
            </a:endParaRPr>
          </a:p>
        </p:txBody>
      </p:sp>
      <p:sp>
        <p:nvSpPr>
          <p:cNvPr id="67587" name="Rectangle 2"/>
          <p:cNvSpPr>
            <a:spLocks noChangeArrowheads="1"/>
          </p:cNvSpPr>
          <p:nvPr/>
        </p:nvSpPr>
        <p:spPr bwMode="auto">
          <a:xfrm>
            <a:off x="3657600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66</a:t>
            </a:r>
          </a:p>
        </p:txBody>
      </p:sp>
      <p:pic>
        <p:nvPicPr>
          <p:cNvPr id="67588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878513"/>
            <a:ext cx="6916738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8" y="2825750"/>
            <a:ext cx="3459162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271463" y="311150"/>
            <a:ext cx="6937375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Procedure for Precipitation gravimetry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steps required in gravimetric analysis, after the sample has been dissolved, can be summarized as follows: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1.    Preparation of the solution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2.    Precipitation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3.    Digestion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4.    Filtration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5.    Washing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6.    Drying or igniting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7.    Weighing</a:t>
            </a:r>
          </a:p>
          <a:p>
            <a:pPr algn="just" eaLnBrk="1" hangingPunct="1">
              <a:lnSpc>
                <a:spcPts val="1613"/>
              </a:lnSpc>
              <a:spcAft>
                <a:spcPts val="1475"/>
              </a:spcAft>
            </a:pPr>
            <a:r>
              <a:rPr lang="en-US" sz="1300">
                <a:latin typeface="Times New Roman" panose="02020603050405020304" pitchFamily="18" charset="0"/>
              </a:rPr>
              <a:t>8.    Calculation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463" y="5956300"/>
            <a:ext cx="6946900" cy="115411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1470"/>
              </a:spcBef>
              <a:spcAft>
                <a:spcPts val="840"/>
              </a:spcAft>
              <a:defRPr/>
            </a:pPr>
            <a:r>
              <a:rPr lang="en-US" sz="1300" b="1" dirty="0">
                <a:latin typeface="Times New Roman"/>
              </a:rPr>
              <a:t>Properties precipitating reagents</a:t>
            </a:r>
          </a:p>
          <a:p>
            <a:pPr marL="469900" indent="-215900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Ideally, a gravimetric precipitating agent should react specifically or at least selectively with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.</a:t>
            </a:r>
          </a:p>
          <a:p>
            <a:pPr marL="469900" indent="-215900" eaLnBrk="1" fontAlgn="auto" hangingPunct="1">
              <a:lnSpc>
                <a:spcPts val="1704"/>
              </a:lnSpc>
              <a:spcBef>
                <a:spcPts val="0"/>
              </a:spcBef>
              <a:spcAft>
                <a:spcPts val="1470"/>
              </a:spcAft>
              <a:defRPr/>
            </a:pPr>
            <a:r>
              <a:rPr lang="en-US" sz="1300" dirty="0">
                <a:latin typeface="Times New Roman"/>
              </a:rPr>
              <a:t>&gt;    Specific reagents, which are rare, react only with a single chemical species. Selective reagents, which are more common, react with a limited number of species.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271463" y="7381875"/>
            <a:ext cx="69469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475"/>
              </a:spcBef>
              <a:spcAft>
                <a:spcPts val="838"/>
              </a:spcAft>
            </a:pPr>
            <a:r>
              <a:rPr lang="en-US" sz="1300" b="1">
                <a:latin typeface="Times New Roman" panose="02020603050405020304" pitchFamily="18" charset="0"/>
              </a:rPr>
              <a:t>Properties of good precipitates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1.    Easily filtered and washed free of contaminants.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2.    Of sufficiently low solubility that no significant loss of the analyte occurs during filtration and washing.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3.    Unreactive with constituents of the atmosphere</a:t>
            </a:r>
          </a:p>
          <a:p>
            <a:pPr algn="just" eaLnBrk="1" hangingPunct="1">
              <a:lnSpc>
                <a:spcPts val="1613"/>
              </a:lnSpc>
              <a:spcAft>
                <a:spcPts val="1475"/>
              </a:spcAft>
            </a:pPr>
            <a:r>
              <a:rPr lang="en-US" sz="1300">
                <a:latin typeface="Times New Roman" panose="02020603050405020304" pitchFamily="18" charset="0"/>
              </a:rPr>
              <a:t>4.    Of known chemical composition after it is dried or, if necessary, ignited.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463" y="8972550"/>
            <a:ext cx="6946900" cy="1155700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1470"/>
              </a:spcBef>
              <a:spcAft>
                <a:spcPts val="840"/>
              </a:spcAft>
              <a:defRPr/>
            </a:pPr>
            <a:r>
              <a:rPr lang="en-US" sz="1300" b="1" dirty="0">
                <a:latin typeface="Times New Roman"/>
              </a:rPr>
              <a:t>Particle size and filterability of precipitates</a:t>
            </a:r>
          </a:p>
          <a:p>
            <a:pPr marL="469900" indent="-215900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Precipitates consisting of large particles are generally desirable for gravimetric work because these particles are easy to filter and wash free of impurities.</a:t>
            </a:r>
          </a:p>
          <a:p>
            <a:pPr marL="469900" indent="-215900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In addition, precipitates of this type are usually purer than are precipitates made up of fine particles.</a:t>
            </a:r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3657600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67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95738"/>
            <a:ext cx="473710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113713"/>
            <a:ext cx="3373438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271463" y="311150"/>
            <a:ext cx="6026150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Factors that determine the particle size of precipitates</a:t>
            </a:r>
          </a:p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particle size of solids formed by precipitation varies enormously. </a:t>
            </a:r>
          </a:p>
          <a:p>
            <a:pPr eaLnBrk="1" hangingPunct="1">
              <a:lnSpc>
                <a:spcPts val="1613"/>
              </a:lnSpc>
            </a:pPr>
            <a:endParaRPr lang="en-US" sz="1300">
              <a:latin typeface="Times New Roman" panose="02020603050405020304" pitchFamily="18" charset="0"/>
            </a:endParaRPr>
          </a:p>
          <a:p>
            <a:pPr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a- </a:t>
            </a:r>
            <a:r>
              <a:rPr lang="en-US" sz="1300" b="1" i="1">
                <a:latin typeface="Times New Roman" panose="02020603050405020304" pitchFamily="18" charset="0"/>
              </a:rPr>
              <a:t>Colloidal suspensions,</a:t>
            </a:r>
          </a:p>
          <a:p>
            <a:pPr eaLnBrk="1" hangingPunct="1">
              <a:lnSpc>
                <a:spcPts val="1613"/>
              </a:lnSpc>
              <a:spcAft>
                <a:spcPts val="1050"/>
              </a:spcAft>
            </a:pPr>
            <a:r>
              <a:rPr lang="en-US" sz="1300">
                <a:latin typeface="Times New Roman" panose="02020603050405020304" pitchFamily="18" charset="0"/>
              </a:rPr>
              <a:t>o Whose tiny particles are invisible to the naked eye (10</a:t>
            </a:r>
            <a:r>
              <a:rPr lang="en-US" sz="1300" baseline="30000">
                <a:latin typeface="Times New Roman" panose="02020603050405020304" pitchFamily="18" charset="0"/>
              </a:rPr>
              <a:t>-7</a:t>
            </a:r>
            <a:r>
              <a:rPr lang="en-US" sz="1300">
                <a:latin typeface="Times New Roman" panose="02020603050405020304" pitchFamily="18" charset="0"/>
              </a:rPr>
              <a:t>- 10</a:t>
            </a:r>
            <a:r>
              <a:rPr lang="en-US" sz="1100" baseline="30000">
                <a:latin typeface="Candara" panose="020E0502030303020204" pitchFamily="34" charset="0"/>
              </a:rPr>
              <a:t>-4</a:t>
            </a:r>
            <a:r>
              <a:rPr lang="en-US" sz="1300">
                <a:latin typeface="Times New Roman" panose="02020603050405020304" pitchFamily="18" charset="0"/>
              </a:rPr>
              <a:t> cm in diameter). o Colloidal particles show no tendency to settle from solution. o Not easily filtered.</a:t>
            </a:r>
          </a:p>
          <a:p>
            <a:pPr algn="just" eaLnBrk="1" hangingPunct="1">
              <a:lnSpc>
                <a:spcPts val="1588"/>
              </a:lnSpc>
            </a:pPr>
            <a:r>
              <a:rPr lang="en-US" sz="1300" b="1" i="1">
                <a:latin typeface="Times New Roman" panose="02020603050405020304" pitchFamily="18" charset="0"/>
              </a:rPr>
              <a:t>b- Crystalline suspension</a:t>
            </a:r>
          </a:p>
          <a:p>
            <a:pPr eaLnBrk="1" hangingPunct="1">
              <a:lnSpc>
                <a:spcPts val="1588"/>
              </a:lnSpc>
              <a:spcAft>
                <a:spcPts val="1050"/>
              </a:spcAft>
            </a:pPr>
            <a:r>
              <a:rPr lang="en-US" sz="1400" i="1">
                <a:latin typeface="Times New Roman" panose="02020603050405020304" pitchFamily="18" charset="0"/>
              </a:rPr>
              <a:t>o</a:t>
            </a:r>
            <a:r>
              <a:rPr lang="en-US" sz="1000">
                <a:latin typeface="Times New Roman" panose="02020603050405020304" pitchFamily="18" charset="0"/>
              </a:rPr>
              <a:t> </a:t>
            </a:r>
            <a:r>
              <a:rPr lang="en-US" sz="1300">
                <a:latin typeface="Times New Roman" panose="02020603050405020304" pitchFamily="18" charset="0"/>
              </a:rPr>
              <a:t>Particles with dimensions on the order of tenths of a millimeter or greater. o The temporary dispersion of such particles of tend to settle spontaneously. o Easily filtered.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We can summarized the precipitation mechanism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1)    Induction period.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2)    Nucleation.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3)    Particle growth to form larger crystal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100">
                <a:latin typeface="Candara" panose="020E0502030303020204" pitchFamily="34" charset="0"/>
              </a:rPr>
              <a:t>4</a:t>
            </a:r>
            <a:r>
              <a:rPr lang="en-US" sz="1300">
                <a:latin typeface="Times New Roman" panose="02020603050405020304" pitchFamily="18" charset="0"/>
              </a:rPr>
              <a:t>)    Adsorption.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5)    Electrostatic.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8288" y="5502275"/>
            <a:ext cx="6950075" cy="2495550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1050"/>
              </a:spcBef>
              <a:spcAft>
                <a:spcPts val="1050"/>
              </a:spcAft>
              <a:defRPr/>
            </a:pPr>
            <a:r>
              <a:rPr lang="en-US" sz="1300" b="1" dirty="0">
                <a:latin typeface="Times New Roman"/>
              </a:rPr>
              <a:t>Impurities in Precipitates</a:t>
            </a:r>
          </a:p>
          <a:p>
            <a:pPr marL="482600" indent="-228600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Precipitates tend to carry down from the solution other constituents that are normally soluble, causing the precipitate to become contaminated.</a:t>
            </a:r>
          </a:p>
          <a:p>
            <a:pPr marL="2540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This process is called </a:t>
            </a:r>
            <a:r>
              <a:rPr lang="en-US" sz="1300" i="1" dirty="0" err="1">
                <a:latin typeface="Times New Roman"/>
              </a:rPr>
              <a:t>coprecipitation</a:t>
            </a:r>
            <a:r>
              <a:rPr lang="en-US" sz="1300" i="1" dirty="0">
                <a:latin typeface="Times New Roman"/>
              </a:rPr>
              <a:t>.</a:t>
            </a:r>
          </a:p>
          <a:p>
            <a:pPr marL="482600" indent="-228600" eaLnBrk="1" fontAlgn="auto" hangingPunct="1">
              <a:lnSpc>
                <a:spcPts val="1704"/>
              </a:lnSpc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dirty="0">
                <a:latin typeface="Times New Roman"/>
              </a:rPr>
              <a:t>&gt;    In other words, </a:t>
            </a:r>
            <a:r>
              <a:rPr lang="en-US" sz="1300" dirty="0" err="1">
                <a:latin typeface="Times New Roman"/>
              </a:rPr>
              <a:t>coprecipitation</a:t>
            </a:r>
            <a:r>
              <a:rPr lang="en-US" sz="1300" dirty="0">
                <a:latin typeface="Times New Roman"/>
              </a:rPr>
              <a:t> is a phenomenon in which otherwise soluble compounds are removed from solution during precipitate formation.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Types of </a:t>
            </a:r>
            <a:r>
              <a:rPr lang="en-US" sz="1300" b="1" dirty="0" err="1">
                <a:latin typeface="Times New Roman"/>
              </a:rPr>
              <a:t>coprecipitation</a:t>
            </a:r>
            <a:r>
              <a:rPr lang="en-US" sz="1300" b="1" dirty="0">
                <a:latin typeface="Times New Roman"/>
              </a:rPr>
              <a:t>: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A: surface adsorption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B: inclusion-isomorphic carrying (Mixed-crystal formation)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C: occlusion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D: mechanical entrapment in colloidal.</a:t>
            </a:r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3657600" y="10363200"/>
            <a:ext cx="17303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68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288" y="311150"/>
            <a:ext cx="6964362" cy="4784725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b="1" dirty="0">
                <a:latin typeface="Times New Roman"/>
              </a:rPr>
              <a:t>Types of Precipitating Agents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1-    Inorganic Precipitating Agents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dirty="0">
                <a:latin typeface="Times New Roman"/>
              </a:rPr>
              <a:t>These reagents typically form slightly soluble salts or hydrous oxides with the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. As you can see from the many entries for each reagent, few inorganic reagents are selective (NH</a:t>
            </a:r>
            <a:r>
              <a:rPr lang="en-US" sz="1300" baseline="-25000" dirty="0">
                <a:latin typeface="Times New Roman"/>
              </a:rPr>
              <a:t>3</a:t>
            </a:r>
            <a:r>
              <a:rPr lang="en-US" sz="1300" dirty="0">
                <a:latin typeface="Times New Roman"/>
              </a:rPr>
              <a:t>, H</a:t>
            </a:r>
            <a:r>
              <a:rPr lang="en-US" sz="1100" baseline="-25000" dirty="0">
                <a:latin typeface="Candara"/>
              </a:rPr>
              <a:t>2</a:t>
            </a:r>
            <a:r>
              <a:rPr lang="en-US" sz="1300" dirty="0">
                <a:latin typeface="Times New Roman"/>
              </a:rPr>
              <a:t>S, H</a:t>
            </a:r>
            <a:r>
              <a:rPr lang="en-US" sz="1100" baseline="-25000" dirty="0">
                <a:latin typeface="Candara"/>
              </a:rPr>
              <a:t>2</a:t>
            </a:r>
            <a:r>
              <a:rPr lang="en-US" sz="1300" dirty="0">
                <a:latin typeface="Times New Roman"/>
              </a:rPr>
              <a:t>SO</a:t>
            </a:r>
            <a:r>
              <a:rPr lang="en-US" sz="1300" baseline="-25000" dirty="0">
                <a:latin typeface="Times New Roman"/>
              </a:rPr>
              <a:t>4</a:t>
            </a:r>
            <a:r>
              <a:rPr lang="en-US" sz="1300" dirty="0">
                <a:latin typeface="Times New Roman"/>
              </a:rPr>
              <a:t>, etc.).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b="1" dirty="0">
                <a:latin typeface="Times New Roman"/>
              </a:rPr>
              <a:t>2-    Reducing Agents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470"/>
              </a:spcAft>
              <a:defRPr/>
            </a:pPr>
            <a:r>
              <a:rPr lang="en-US" sz="1300" dirty="0">
                <a:latin typeface="Times New Roman"/>
              </a:rPr>
              <a:t>This type of reagents convert an </a:t>
            </a:r>
            <a:r>
              <a:rPr lang="en-US" sz="1300" dirty="0" err="1">
                <a:latin typeface="Times New Roman"/>
              </a:rPr>
              <a:t>analyte</a:t>
            </a:r>
            <a:r>
              <a:rPr lang="en-US" sz="1300" dirty="0">
                <a:latin typeface="Times New Roman"/>
              </a:rPr>
              <a:t> to its elemental form for weighing (SO</a:t>
            </a:r>
            <a:r>
              <a:rPr lang="en-US" sz="1100" dirty="0">
                <a:latin typeface="Candara"/>
              </a:rPr>
              <a:t>2</a:t>
            </a:r>
            <a:r>
              <a:rPr lang="en-US" sz="1300" dirty="0">
                <a:latin typeface="Times New Roman"/>
              </a:rPr>
              <a:t>, </a:t>
            </a:r>
            <a:r>
              <a:rPr lang="en-US" sz="1300" dirty="0" err="1">
                <a:latin typeface="Times New Roman"/>
              </a:rPr>
              <a:t>SnCh</a:t>
            </a:r>
            <a:r>
              <a:rPr lang="en-US" sz="1300" dirty="0">
                <a:latin typeface="Times New Roman"/>
              </a:rPr>
              <a:t>, etc.).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b="1" dirty="0">
                <a:latin typeface="Times New Roman"/>
              </a:rPr>
              <a:t>3-    Organic Precipitating Agents</a:t>
            </a:r>
          </a:p>
          <a:p>
            <a:pPr marL="482600" indent="-2032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Numerous organic reagents have been developed for the gravimetric determination of inorganic species.</a:t>
            </a:r>
          </a:p>
          <a:p>
            <a:pPr marL="482600" indent="-2032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&gt;    Some of these reagents are significantly more selective in their reactions than the inorganic reagents (</a:t>
            </a:r>
            <a:r>
              <a:rPr lang="en-US" sz="1300" dirty="0" err="1">
                <a:latin typeface="Times New Roman"/>
              </a:rPr>
              <a:t>Dimethylglyoxime</a:t>
            </a:r>
            <a:r>
              <a:rPr lang="en-US" sz="1300" dirty="0">
                <a:latin typeface="Times New Roman"/>
              </a:rPr>
              <a:t>, </a:t>
            </a:r>
            <a:r>
              <a:rPr lang="en-US" sz="1300" dirty="0" err="1">
                <a:latin typeface="Times New Roman"/>
              </a:rPr>
              <a:t>cupron</a:t>
            </a:r>
            <a:r>
              <a:rPr lang="en-US" sz="1300" dirty="0">
                <a:latin typeface="Times New Roman"/>
              </a:rPr>
              <a:t>, etc.).</a:t>
            </a:r>
          </a:p>
          <a:p>
            <a:pPr marL="482600" indent="-2032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dirty="0">
                <a:latin typeface="Times New Roman"/>
              </a:rPr>
              <a:t>&gt;    We encounter two types of organic reagents. One forms slightly soluble non-ionic products called coordination compounds; the other forms products in which the bonding between the inorganic species and the reagent is largely ionic.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endParaRPr lang="en-US" sz="1300" dirty="0">
              <a:latin typeface="Times New Roman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b="1" dirty="0">
                <a:latin typeface="Times New Roman"/>
              </a:rPr>
              <a:t>Organic </a:t>
            </a:r>
            <a:r>
              <a:rPr lang="en-US" sz="1300" b="1" dirty="0">
                <a:latin typeface="Times New Roman"/>
              </a:rPr>
              <a:t>precipitating agents have the advantages of:</a:t>
            </a:r>
          </a:p>
          <a:p>
            <a:pPr marL="279400" indent="-2794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Some of organic precipitating agents are very selective, and others are very broad in the number of elements they will precipitate.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dirty="0">
                <a:latin typeface="Times New Roman"/>
              </a:rPr>
              <a:t>•    Giving precipitates with very low solubility in water.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Give a favorable gravimetric factor.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3657600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69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819</Words>
  <Application>Microsoft Office PowerPoint</Application>
  <PresentationFormat>Custom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Calibri</vt:lpstr>
      <vt:lpstr>Arial</vt:lpstr>
      <vt:lpstr>Times New Roman</vt:lpstr>
      <vt:lpstr>Candara</vt:lpstr>
      <vt:lpstr>Segoe UI</vt:lpstr>
      <vt:lpstr>Impact</vt:lpstr>
      <vt:lpstr>Verdana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Medical dept</dc:creator>
  <cp:keywords/>
  <cp:lastModifiedBy>hp</cp:lastModifiedBy>
  <cp:revision>39</cp:revision>
  <dcterms:modified xsi:type="dcterms:W3CDTF">2018-11-17T15:13:32Z</dcterms:modified>
</cp:coreProperties>
</file>